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74" r:id="rId4"/>
    <p:sldId id="260" r:id="rId5"/>
    <p:sldId id="275" r:id="rId6"/>
    <p:sldId id="276" r:id="rId7"/>
    <p:sldId id="261" r:id="rId8"/>
    <p:sldId id="273"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69" d="100"/>
          <a:sy n="69" d="100"/>
        </p:scale>
        <p:origin x="-2844" y="-9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392148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13936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308810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411929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65085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166451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24746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238618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11621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36446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0C8C28D-411B-4F22-8FFE-97B40EEF9B5F}" type="datetimeFigureOut">
              <a:rPr lang="tr-TR" smtClean="0"/>
              <a:pPr/>
              <a:t>18.04.2022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2FB74E-6710-4250-99D4-27C9919BD876}" type="slidenum">
              <a:rPr lang="tr-TR" smtClean="0"/>
              <a:pPr/>
              <a:t>‹#›</a:t>
            </a:fld>
            <a:endParaRPr lang="tr-TR"/>
          </a:p>
        </p:txBody>
      </p:sp>
    </p:spTree>
    <p:extLst>
      <p:ext uri="{BB962C8B-B14F-4D97-AF65-F5344CB8AC3E}">
        <p14:creationId xmlns:p14="http://schemas.microsoft.com/office/powerpoint/2010/main" val="33395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8C28D-411B-4F22-8FFE-97B40EEF9B5F}" type="datetimeFigureOut">
              <a:rPr lang="tr-TR" smtClean="0"/>
              <a:pPr/>
              <a:t>18.04.2022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FB74E-6710-4250-99D4-27C9919BD876}" type="slidenum">
              <a:rPr lang="tr-TR" smtClean="0"/>
              <a:pPr/>
              <a:t>‹#›</a:t>
            </a:fld>
            <a:endParaRPr lang="tr-TR"/>
          </a:p>
        </p:txBody>
      </p:sp>
    </p:spTree>
    <p:extLst>
      <p:ext uri="{BB962C8B-B14F-4D97-AF65-F5344CB8AC3E}">
        <p14:creationId xmlns:p14="http://schemas.microsoft.com/office/powerpoint/2010/main" val="308148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85720" y="714356"/>
            <a:ext cx="8429684" cy="5715040"/>
          </a:xfrm>
        </p:spPr>
        <p:txBody>
          <a:bodyPr/>
          <a:lstStyle/>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116633"/>
            <a:ext cx="8496944" cy="1008111"/>
          </a:xfrm>
        </p:spPr>
        <p:txBody>
          <a:bodyPr>
            <a:normAutofit/>
          </a:bodyPr>
          <a:lstStyle/>
          <a:p>
            <a:r>
              <a:rPr lang="tr-TR" sz="3200" dirty="0" smtClean="0">
                <a:effectLst/>
                <a:latin typeface="Arial" pitchFamily="34" charset="0"/>
                <a:ea typeface="Calibri"/>
                <a:cs typeface="Arial" pitchFamily="34" charset="0"/>
              </a:rPr>
              <a:t>ÇOCUK GELİŞİMİ VE EĞİTİMİ ALANI</a:t>
            </a:r>
            <a:endParaRPr lang="tr-TR" sz="3200" dirty="0">
              <a:latin typeface="Arial" pitchFamily="34" charset="0"/>
              <a:cs typeface="Arial" pitchFamily="34" charset="0"/>
            </a:endParaRPr>
          </a:p>
        </p:txBody>
      </p:sp>
      <p:sp>
        <p:nvSpPr>
          <p:cNvPr id="3" name="Alt Başlık 2"/>
          <p:cNvSpPr>
            <a:spLocks noGrp="1"/>
          </p:cNvSpPr>
          <p:nvPr>
            <p:ph type="subTitle" idx="1"/>
          </p:nvPr>
        </p:nvSpPr>
        <p:spPr>
          <a:xfrm>
            <a:off x="179512" y="1052736"/>
            <a:ext cx="8712968" cy="5472608"/>
          </a:xfrm>
        </p:spPr>
        <p:txBody>
          <a:bodyPr>
            <a:normAutofit/>
          </a:bodyPr>
          <a:lstStyle/>
          <a:p>
            <a:pPr marL="228600" algn="l">
              <a:lnSpc>
                <a:spcPct val="115000"/>
              </a:lnSpc>
              <a:spcAft>
                <a:spcPts val="1000"/>
              </a:spcAft>
            </a:pPr>
            <a:r>
              <a:rPr lang="tr-TR" sz="2600" dirty="0" smtClean="0">
                <a:solidFill>
                  <a:schemeClr val="tx1"/>
                </a:solidFill>
                <a:effectLst/>
                <a:latin typeface="Arial" pitchFamily="34" charset="0"/>
                <a:ea typeface="Calibri"/>
                <a:cs typeface="Arial" pitchFamily="34" charset="0"/>
              </a:rPr>
              <a:t>0-6 yaş çocuklarının gelişim özelliklerini tanıyıp, alışkanlık ve gereksinimleri konusunda bilgi kazanmış olan, onların sorunlarını giderici önlemler alabilen, özel eğitime gereksinim duyan çocukları tanıyıp, bu çocuklar için uygun eğitim ortamını düzenleyebilen teknolojik gelişmelere açık, girişimci, problem çözme becerisine sahip, çevresiyle uyumlu ilişkiler kurabilecek nitelikte teknik eleman yetiştirmeyi amaçlayan keyifli bir alandır.</a:t>
            </a:r>
            <a:endParaRPr lang="tr-TR" sz="2600" dirty="0">
              <a:solidFill>
                <a:schemeClr val="tx1"/>
              </a:solidFill>
              <a:latin typeface="Arial" pitchFamily="34" charset="0"/>
              <a:ea typeface="Calibri"/>
              <a:cs typeface="Arial" pitchFamily="34" charset="0"/>
            </a:endParaRPr>
          </a:p>
          <a:p>
            <a:endParaRPr lang="tr-TR" dirty="0"/>
          </a:p>
        </p:txBody>
      </p:sp>
    </p:spTree>
    <p:extLst>
      <p:ext uri="{BB962C8B-B14F-4D97-AF65-F5344CB8AC3E}">
        <p14:creationId xmlns:p14="http://schemas.microsoft.com/office/powerpoint/2010/main" val="3732295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228600">
              <a:lnSpc>
                <a:spcPct val="115000"/>
              </a:lnSpc>
              <a:spcAft>
                <a:spcPts val="1000"/>
              </a:spcAft>
            </a:pPr>
            <a:r>
              <a:rPr lang="tr-TR" b="1" dirty="0" smtClean="0">
                <a:latin typeface="Arial"/>
                <a:ea typeface="Calibri"/>
                <a:cs typeface="Times New Roman"/>
              </a:rPr>
              <a:t> </a:t>
            </a:r>
            <a:r>
              <a:rPr lang="tr-TR" sz="4800" dirty="0" smtClean="0">
                <a:ea typeface="Calibri"/>
                <a:cs typeface="Times New Roman"/>
              </a:rPr>
              <a:t/>
            </a:r>
            <a:br>
              <a:rPr lang="tr-TR" sz="4800" dirty="0" smtClean="0">
                <a:ea typeface="Calibri"/>
                <a:cs typeface="Times New Roman"/>
              </a:rPr>
            </a:br>
            <a:r>
              <a:rPr lang="tr-TR" b="1" dirty="0" smtClean="0">
                <a:latin typeface="Arial"/>
                <a:ea typeface="Calibri"/>
                <a:cs typeface="Times New Roman"/>
              </a:rPr>
              <a:t>ALANA   AİT DALLAR</a:t>
            </a:r>
            <a:r>
              <a:rPr lang="tr-TR" dirty="0" smtClean="0">
                <a:ea typeface="Calibri"/>
                <a:cs typeface="Times New Roman"/>
              </a:rPr>
              <a:t/>
            </a:r>
            <a:br>
              <a:rPr lang="tr-TR" dirty="0" smtClean="0">
                <a:ea typeface="Calibri"/>
                <a:cs typeface="Times New Roman"/>
              </a:rPr>
            </a:br>
            <a:endParaRPr lang="tr-TR" dirty="0"/>
          </a:p>
        </p:txBody>
      </p:sp>
      <p:sp>
        <p:nvSpPr>
          <p:cNvPr id="3" name="2 İçerik Yer Tutucusu"/>
          <p:cNvSpPr>
            <a:spLocks noGrp="1"/>
          </p:cNvSpPr>
          <p:nvPr>
            <p:ph idx="1"/>
          </p:nvPr>
        </p:nvSpPr>
        <p:spPr/>
        <p:txBody>
          <a:bodyPr/>
          <a:lstStyle/>
          <a:p>
            <a:pPr marL="514350" indent="-514350">
              <a:buFont typeface="+mj-lt"/>
              <a:buAutoNum type="arabicPeriod"/>
            </a:pPr>
            <a:r>
              <a:rPr lang="tr-TR" b="1" dirty="0" smtClean="0">
                <a:latin typeface="Arial"/>
                <a:ea typeface="Calibri"/>
                <a:cs typeface="Times New Roman"/>
              </a:rPr>
              <a:t>Erken Çocuk ve Özel Eğitim</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4" y="3429000"/>
            <a:ext cx="4344144" cy="307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80720"/>
          </a:xfrm>
        </p:spPr>
        <p:txBody>
          <a:bodyPr>
            <a:normAutofit/>
          </a:bodyPr>
          <a:lstStyle/>
          <a:p>
            <a:pPr marL="228600">
              <a:lnSpc>
                <a:spcPct val="115000"/>
              </a:lnSpc>
              <a:spcAft>
                <a:spcPts val="1000"/>
              </a:spcAft>
            </a:pPr>
            <a:r>
              <a:rPr lang="tr-TR" sz="2400" dirty="0" smtClean="0">
                <a:effectLst/>
                <a:latin typeface="Arial"/>
                <a:ea typeface="Calibri"/>
                <a:cs typeface="Times New Roman"/>
              </a:rPr>
              <a:t>MESLEK ELEMANINDA ARANAN ÖZELLİKLER</a:t>
            </a:r>
            <a:r>
              <a:rPr lang="tr-TR" dirty="0" smtClean="0">
                <a:latin typeface="Arial"/>
                <a:ea typeface="Calibri"/>
                <a:cs typeface="Times New Roman"/>
              </a:rPr>
              <a:t>.</a:t>
            </a:r>
            <a:r>
              <a:rPr lang="tr-TR" dirty="0" smtClean="0">
                <a:effectLst/>
                <a:latin typeface="Arial"/>
                <a:ea typeface="Calibri"/>
                <a:cs typeface="Times New Roman"/>
              </a:rPr>
              <a:t> </a:t>
            </a:r>
          </a:p>
          <a:p>
            <a:pPr marL="228600">
              <a:lnSpc>
                <a:spcPct val="115000"/>
              </a:lnSpc>
              <a:spcAft>
                <a:spcPts val="1000"/>
              </a:spcAft>
            </a:pPr>
            <a:r>
              <a:rPr lang="tr-TR" sz="1500" dirty="0" smtClean="0">
                <a:effectLst/>
                <a:latin typeface="Arial"/>
                <a:ea typeface="Calibri"/>
                <a:cs typeface="Times New Roman"/>
              </a:rPr>
              <a:t>Çocukları seven, sabırlı ve hoş görülü</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El becerisine sahip</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Görme ve işitme problemi olmayan</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Görgü kurallarını bilen ve uygulayan</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Fiziksel ve ruh sağlığı yönünden sağlıklı olan</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Yaratıcı, araştırmacı, gelişime açık</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Problem çözme ve iletişim kurma becerisine sahip</a:t>
            </a:r>
            <a:endParaRPr lang="tr-TR" sz="1500" dirty="0">
              <a:ea typeface="Calibri"/>
              <a:cs typeface="Times New Roman"/>
            </a:endParaRPr>
          </a:p>
          <a:p>
            <a:pPr marL="228600">
              <a:lnSpc>
                <a:spcPct val="115000"/>
              </a:lnSpc>
              <a:spcAft>
                <a:spcPts val="1000"/>
              </a:spcAft>
            </a:pPr>
            <a:r>
              <a:rPr lang="tr-TR" sz="1500" dirty="0" smtClean="0">
                <a:effectLst/>
                <a:latin typeface="Arial"/>
                <a:ea typeface="Calibri"/>
                <a:cs typeface="Times New Roman"/>
              </a:rPr>
              <a:t>Ekip çalışma ruhuna sahip</a:t>
            </a:r>
            <a:endParaRPr lang="tr-TR" sz="1500" dirty="0">
              <a:ea typeface="Calibri"/>
              <a:cs typeface="Times New Roman"/>
            </a:endParaRPr>
          </a:p>
          <a:p>
            <a:pPr marL="0" indent="0">
              <a:lnSpc>
                <a:spcPct val="115000"/>
              </a:lnSpc>
              <a:spcAft>
                <a:spcPts val="1000"/>
              </a:spcAft>
              <a:buNone/>
            </a:pPr>
            <a:endParaRPr lang="tr-TR" sz="1400" u="sng" dirty="0">
              <a:solidFill>
                <a:srgbClr val="FF0000"/>
              </a:solidFill>
              <a:ea typeface="Calibri"/>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888" y="908720"/>
            <a:ext cx="36585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55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Arial"/>
                <a:ea typeface="Calibri"/>
                <a:cs typeface="Times New Roman"/>
              </a:rPr>
              <a:t> </a:t>
            </a:r>
            <a:r>
              <a:rPr lang="tr-TR" b="1" u="sng" dirty="0" smtClean="0">
                <a:solidFill>
                  <a:srgbClr val="FF0000"/>
                </a:solidFill>
                <a:latin typeface="Arial"/>
                <a:ea typeface="Calibri"/>
                <a:cs typeface="Times New Roman"/>
              </a:rPr>
              <a:t>EĞİTİM VE KARİYER İMKANLARI</a:t>
            </a:r>
            <a:endParaRPr lang="tr-TR" dirty="0"/>
          </a:p>
        </p:txBody>
      </p:sp>
      <p:sp>
        <p:nvSpPr>
          <p:cNvPr id="3" name="2 İçerik Yer Tutucusu"/>
          <p:cNvSpPr>
            <a:spLocks noGrp="1"/>
          </p:cNvSpPr>
          <p:nvPr>
            <p:ph idx="1"/>
          </p:nvPr>
        </p:nvSpPr>
        <p:spPr/>
        <p:txBody>
          <a:bodyPr>
            <a:normAutofit lnSpcReduction="10000"/>
          </a:bodyPr>
          <a:lstStyle/>
          <a:p>
            <a:pPr marL="0" lvl="0" indent="0">
              <a:lnSpc>
                <a:spcPct val="115000"/>
              </a:lnSpc>
              <a:spcAft>
                <a:spcPts val="1000"/>
              </a:spcAft>
              <a:buNone/>
            </a:pPr>
            <a:endParaRPr lang="tr-TR" sz="2800" b="1" u="sng" dirty="0" smtClean="0">
              <a:solidFill>
                <a:srgbClr val="FF0000"/>
              </a:solidFill>
              <a:latin typeface="Arial"/>
              <a:ea typeface="Calibri"/>
              <a:cs typeface="Times New Roman"/>
            </a:endParaRPr>
          </a:p>
          <a:p>
            <a:pPr lvl="0">
              <a:lnSpc>
                <a:spcPct val="115000"/>
              </a:lnSpc>
              <a:spcAft>
                <a:spcPts val="1000"/>
              </a:spcAft>
            </a:pPr>
            <a:r>
              <a:rPr lang="tr-TR" dirty="0" smtClean="0">
                <a:solidFill>
                  <a:prstClr val="black"/>
                </a:solidFill>
                <a:latin typeface="Arial"/>
                <a:ea typeface="Calibri"/>
                <a:cs typeface="Times New Roman"/>
              </a:rPr>
              <a:t>Liseden sonra, yüksek öğrenime geçiş sınavını başaranlar lisan programlarına devam edebilirler ya da meslek yüksek okullarının ilgili bölümüne yerleşebilirler. Meslek yüksek okulunu bitirenler, dikey geçiş sınavı ile lisans programlarına geçebilirler.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1500174"/>
            <a:ext cx="7215238" cy="45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408712"/>
          </a:xfrm>
        </p:spPr>
        <p:txBody>
          <a:bodyPr>
            <a:normAutofit/>
          </a:bodyPr>
          <a:lstStyle/>
          <a:p>
            <a:pPr marL="228600">
              <a:lnSpc>
                <a:spcPct val="115000"/>
              </a:lnSpc>
              <a:spcAft>
                <a:spcPts val="1000"/>
              </a:spcAft>
            </a:pPr>
            <a:r>
              <a:rPr lang="tr-TR" b="1" dirty="0" smtClean="0">
                <a:effectLst/>
                <a:latin typeface="Arial"/>
                <a:ea typeface="Calibri"/>
                <a:cs typeface="Times New Roman"/>
              </a:rPr>
              <a:t>İŞ BULMA İMKANLARI</a:t>
            </a:r>
            <a:endParaRPr lang="tr-TR" sz="2800" dirty="0">
              <a:ea typeface="Calibri"/>
              <a:cs typeface="Times New Roman"/>
            </a:endParaRPr>
          </a:p>
          <a:p>
            <a:pPr marL="228600">
              <a:lnSpc>
                <a:spcPct val="115000"/>
              </a:lnSpc>
              <a:spcAft>
                <a:spcPts val="1000"/>
              </a:spcAft>
            </a:pPr>
            <a:r>
              <a:rPr lang="tr-TR" sz="2300" b="1" dirty="0" smtClean="0">
                <a:effectLst/>
                <a:latin typeface="Arial"/>
                <a:ea typeface="Calibri"/>
                <a:cs typeface="Times New Roman"/>
              </a:rPr>
              <a:t> Çocuk Esirgeme Kurumlarında bakıcı anne olarak çalışabilirler.</a:t>
            </a:r>
            <a:endParaRPr lang="tr-TR" sz="2300" dirty="0">
              <a:ea typeface="Calibri"/>
              <a:cs typeface="Times New Roman"/>
            </a:endParaRPr>
          </a:p>
          <a:p>
            <a:pPr marL="228600">
              <a:lnSpc>
                <a:spcPct val="115000"/>
              </a:lnSpc>
              <a:spcAft>
                <a:spcPts val="1000"/>
              </a:spcAft>
            </a:pPr>
            <a:r>
              <a:rPr lang="tr-TR" sz="2300" b="1" dirty="0" smtClean="0">
                <a:effectLst/>
                <a:latin typeface="Arial"/>
                <a:ea typeface="Calibri"/>
                <a:cs typeface="Times New Roman"/>
              </a:rPr>
              <a:t> Ayrıca, Kreş, Yuva, Anaokulu, Ana sınıfı ve Çocuk Kulüplerinde öğretmen yardımcısı olarak görev yapılabilirler. Özel kreşlerde çalışan çocuk bakıcılarının Kız Meslek Lisesi Çocuk Gelişimi ve Eğitimi Bölümünü bitirmiş olma şartı aranmaktadır.</a:t>
            </a:r>
            <a:endParaRPr lang="tr-TR" sz="2300" dirty="0">
              <a:ea typeface="Calibri"/>
              <a:cs typeface="Times New Roman"/>
            </a:endParaRPr>
          </a:p>
          <a:p>
            <a:pPr lvl="0">
              <a:lnSpc>
                <a:spcPct val="115000"/>
              </a:lnSpc>
              <a:spcAft>
                <a:spcPts val="1000"/>
              </a:spcAft>
              <a:buSzPts val="1000"/>
              <a:buFont typeface="Symbol"/>
              <a:buChar char=""/>
              <a:tabLst>
                <a:tab pos="457200" algn="l"/>
              </a:tabLst>
            </a:pPr>
            <a:r>
              <a:rPr lang="tr-TR" sz="2300" b="1" dirty="0" smtClean="0">
                <a:effectLst/>
                <a:latin typeface="Arial"/>
                <a:ea typeface="Calibri"/>
                <a:cs typeface="Times New Roman"/>
              </a:rPr>
              <a:t>Özel rehabilitasyon merkezlerinde  öğretmen yardımcısı olarak görev yapılabilmektedir.</a:t>
            </a:r>
            <a:endParaRPr lang="tr-TR" sz="2300" dirty="0">
              <a:ea typeface="Calibri"/>
              <a:cs typeface="Times New Roman"/>
            </a:endParaRPr>
          </a:p>
          <a:p>
            <a:pPr lvl="0">
              <a:lnSpc>
                <a:spcPct val="115000"/>
              </a:lnSpc>
              <a:spcAft>
                <a:spcPts val="1000"/>
              </a:spcAft>
              <a:buSzPts val="1000"/>
              <a:buFont typeface="Symbol"/>
              <a:buChar char=""/>
              <a:tabLst>
                <a:tab pos="457200" algn="l"/>
              </a:tabLst>
            </a:pPr>
            <a:r>
              <a:rPr lang="tr-TR" sz="2300" b="1" dirty="0" smtClean="0">
                <a:effectLst/>
                <a:latin typeface="Arial"/>
                <a:ea typeface="Calibri"/>
                <a:cs typeface="Times New Roman"/>
              </a:rPr>
              <a:t>Yetenekleri doğrultusunda tatil köylerinde veya bireysel olarak çocuk animatörlüğü olarak da çalışabilirler.</a:t>
            </a:r>
          </a:p>
          <a:p>
            <a:pPr marL="0" lvl="0" indent="0">
              <a:lnSpc>
                <a:spcPct val="115000"/>
              </a:lnSpc>
              <a:spcAft>
                <a:spcPts val="1000"/>
              </a:spcAft>
              <a:buSzPts val="1000"/>
              <a:buNone/>
              <a:tabLst>
                <a:tab pos="457200" algn="l"/>
              </a:tabLst>
            </a:pPr>
            <a:endParaRPr lang="tr-TR" sz="2300" b="1" dirty="0">
              <a:ea typeface="Calibri"/>
              <a:cs typeface="Times New Roman"/>
            </a:endParaRPr>
          </a:p>
          <a:p>
            <a:endParaRPr lang="tr-TR" dirty="0"/>
          </a:p>
        </p:txBody>
      </p:sp>
    </p:spTree>
    <p:extLst>
      <p:ext uri="{BB962C8B-B14F-4D97-AF65-F5344CB8AC3E}">
        <p14:creationId xmlns:p14="http://schemas.microsoft.com/office/powerpoint/2010/main" val="364828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smtClean="0">
                <a:solidFill>
                  <a:srgbClr val="FF0000"/>
                </a:solidFill>
                <a:latin typeface="Arial"/>
                <a:ea typeface="Calibri"/>
                <a:cs typeface="Times New Roman"/>
              </a:rPr>
              <a:t>4 Yıllık Fakülte Okuduklarında İse;</a:t>
            </a:r>
            <a:endParaRPr lang="tr-TR" dirty="0"/>
          </a:p>
        </p:txBody>
      </p:sp>
      <p:sp>
        <p:nvSpPr>
          <p:cNvPr id="3" name="2 İçerik Yer Tutucusu"/>
          <p:cNvSpPr>
            <a:spLocks noGrp="1"/>
          </p:cNvSpPr>
          <p:nvPr>
            <p:ph idx="1"/>
          </p:nvPr>
        </p:nvSpPr>
        <p:spPr>
          <a:xfrm>
            <a:off x="457200" y="1600201"/>
            <a:ext cx="8229600" cy="3900502"/>
          </a:xfrm>
        </p:spPr>
        <p:txBody>
          <a:bodyPr>
            <a:normAutofit fontScale="25000" lnSpcReduction="20000"/>
          </a:bodyPr>
          <a:lstStyle/>
          <a:p>
            <a:pPr marL="0" lvl="0" indent="0">
              <a:lnSpc>
                <a:spcPct val="115000"/>
              </a:lnSpc>
              <a:spcAft>
                <a:spcPts val="1000"/>
              </a:spcAft>
              <a:buSzPts val="1000"/>
              <a:buNone/>
              <a:tabLst>
                <a:tab pos="457200" algn="l"/>
              </a:tabLst>
            </a:pPr>
            <a:endParaRPr lang="tr-TR" u="sng" dirty="0" smtClean="0">
              <a:solidFill>
                <a:srgbClr val="FF0000"/>
              </a:solidFill>
              <a:ea typeface="Calibri"/>
              <a:cs typeface="Times New Roman"/>
            </a:endParaRPr>
          </a:p>
          <a:p>
            <a:pPr marL="228600">
              <a:lnSpc>
                <a:spcPct val="115000"/>
              </a:lnSpc>
              <a:spcAft>
                <a:spcPts val="1000"/>
              </a:spcAft>
            </a:pPr>
            <a:r>
              <a:rPr lang="tr-TR" sz="5600" b="1" dirty="0" smtClean="0">
                <a:latin typeface="Arial"/>
                <a:ea typeface="Calibri"/>
                <a:cs typeface="Times New Roman"/>
              </a:rPr>
              <a:t> Milli Eğitim Bakanlığına bağlı okullarda</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Özel eğitim ve rehabilitasyon merkezlerinde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Özel kreş ve bakım evlerinde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Hastanelerin çocuk gelişim takibi merkezlerinde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Adalet Bakanlığına bağlı çocuk mahkemelerinde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Ana çocuk sağlığı merkezlerinde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Çocuk kitapları hazırlanmasında</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Sosyal hizmetler ve çocuk esirgeme kurumlarında</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Halk eğitim merkezlerinde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Oyuncak sanayisinde</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Radyo ve televizyonda çocuk program yapımcısı olarak çalışabilirler </a:t>
            </a:r>
            <a:endParaRPr lang="tr-TR" sz="5600" b="1" dirty="0" smtClean="0">
              <a:ea typeface="Calibri"/>
              <a:cs typeface="Times New Roman"/>
            </a:endParaRPr>
          </a:p>
          <a:p>
            <a:pPr marL="228600">
              <a:lnSpc>
                <a:spcPct val="115000"/>
              </a:lnSpc>
              <a:spcAft>
                <a:spcPts val="1000"/>
              </a:spcAft>
            </a:pPr>
            <a:r>
              <a:rPr lang="tr-TR" sz="5600" b="1" dirty="0" smtClean="0">
                <a:latin typeface="Arial"/>
                <a:ea typeface="Calibri"/>
                <a:cs typeface="Times New Roman"/>
              </a:rPr>
              <a:t> Rehabilitasyon merkezlerinde iş imkanı bulabilmektedirler.</a:t>
            </a:r>
            <a:endParaRPr lang="tr-TR" sz="5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166</Words>
  <Application>Microsoft Office PowerPoint</Application>
  <PresentationFormat>Ekran Gösterisi (4:3)</PresentationFormat>
  <Paragraphs>35</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PowerPoint Sunusu</vt:lpstr>
      <vt:lpstr>ÇOCUK GELİŞİMİ VE EĞİTİMİ ALANI</vt:lpstr>
      <vt:lpstr>  ALANA   AİT DALLAR </vt:lpstr>
      <vt:lpstr>PowerPoint Sunusu</vt:lpstr>
      <vt:lpstr> EĞİTİM VE KARİYER İMKANLARI</vt:lpstr>
      <vt:lpstr>PowerPoint Sunusu</vt:lpstr>
      <vt:lpstr>PowerPoint Sunusu</vt:lpstr>
      <vt:lpstr>4 Yıllık Fakülte Okuduklarında 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ELEKTRİK – ELEKTRONİK TEKNOLOJİSi</dc:title>
  <dc:creator>win7</dc:creator>
  <cp:lastModifiedBy>w10</cp:lastModifiedBy>
  <cp:revision>24</cp:revision>
  <dcterms:created xsi:type="dcterms:W3CDTF">2017-04-17T19:30:17Z</dcterms:created>
  <dcterms:modified xsi:type="dcterms:W3CDTF">2022-04-18T06:03:18Z</dcterms:modified>
</cp:coreProperties>
</file>